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139" d="100"/>
          <a:sy n="139" d="100"/>
        </p:scale>
        <p:origin x="88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F6B93-31A8-854D-83FF-85A9F72E5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A283B4-075F-A544-0F38-7059669FA7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23144-C9B7-DEFB-0E9B-2756D9DB1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5973-A185-48EF-A7FA-07F4D986160E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3F190-7BBD-6BD8-0B30-54D49299D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93429-051E-92D3-3B8C-0066C7F6C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FCB6D-021A-4AE1-A08C-2A3D6DF0E5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68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8FE39-C38E-45BE-42D2-9E00B2688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3A0DD-B15F-0034-33BC-5171D63EC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04CF2-E373-3B70-4015-564CF094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5973-A185-48EF-A7FA-07F4D986160E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654AD-A34D-4155-98EF-C70876515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CD0DD-B066-EF98-D66F-3A503B571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FCB6D-021A-4AE1-A08C-2A3D6DF0E5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913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DE452-6D55-8951-8FFC-3ECF429D9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61170-65C3-6A32-D14A-27CB5ACEA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ED79C3-EC16-9EE9-5FD6-681653CD8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5973-A185-48EF-A7FA-07F4D986160E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D513D-4160-DE44-88F9-0CDD1D063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0BA84-8A5E-1CA2-5685-C9474153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FCB6D-021A-4AE1-A08C-2A3D6DF0E5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753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E41B3-83D6-EC7D-BDBA-D9117D78C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72C70-2469-F1C5-90D4-AF2397472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17C260-A542-DE3F-96C2-8E3AB4AE18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5EDA5B-AC0F-3B07-9716-8F7DE25E8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5973-A185-48EF-A7FA-07F4D986160E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8044C1-EDFA-4636-7A1A-2F7EC285D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B4A8C9-51E6-13CC-1C35-1B788EFB6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FCB6D-021A-4AE1-A08C-2A3D6DF0E5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772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1A988-8348-00C8-70F3-8DCAE1193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D4C92-93A2-9A34-3143-C56F47DC8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E89F56-F856-49AE-825D-9D6D3268D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240DCF-AC69-A2CC-F2F2-D01566FFF2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835567-BD81-0A50-CAE2-AA1A772D83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D9A7C8-6B07-E501-6808-DDFC79893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5973-A185-48EF-A7FA-07F4D986160E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2E8124-77AF-38F8-D1CF-8068E34B2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73F056-8C58-3D61-6C5A-7EC4E2267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FCB6D-021A-4AE1-A08C-2A3D6DF0E5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500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CA0D-21ED-E6D3-B6C4-FA6C5BA61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F67F41-8B1A-9E73-F30D-A38EB2F5D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5973-A185-48EF-A7FA-07F4D986160E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ED845C-697A-AB83-6BA0-E77A7EF39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789A81-A69D-3839-B426-ACDC8CE5D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FCB6D-021A-4AE1-A08C-2A3D6DF0E5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7931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070CF0-EBBB-BCA3-164C-99573E880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5973-A185-48EF-A7FA-07F4D986160E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9E3669-8BCB-5AAD-8A1B-9374FD804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33DAE-0CB4-E438-017C-6A5DE0458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FCB6D-021A-4AE1-A08C-2A3D6DF0E5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267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96380-EF72-FC33-B9D8-12E753D6A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69923-B6E6-91B7-5605-E52F079B8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4861F-BF2D-5ABF-D2C4-F124F5CE8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9212E5-BAC6-D0FC-D606-48B5AE46A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5973-A185-48EF-A7FA-07F4D986160E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15BD4D-0490-D420-6B79-042F411C3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70E37D-D2A2-96CF-E5FB-8CE874DAB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FCB6D-021A-4AE1-A08C-2A3D6DF0E5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32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0D4A5-B05C-3EC5-E51A-2A07F5F2D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7EBDF2-390C-61B4-B228-AED15E4D6D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BF1F9-5B55-8651-5212-F374E33A67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8ECD2A-71A9-1184-48A7-468FD0B4F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5973-A185-48EF-A7FA-07F4D986160E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1107B1-FF99-71BA-C6F0-02E0DA032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7E66A-A3B5-2E0F-10D3-34E2708BA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FCB6D-021A-4AE1-A08C-2A3D6DF0E5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478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AD8BA-4D41-5446-A4AA-D656E946E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41902-7AEA-6668-2A20-CE10972047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7630B-4A7E-6D39-7FA9-B8FCA013F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5973-A185-48EF-A7FA-07F4D986160E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102C4-383B-7EF4-E865-1D608567A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405B4-4F2D-C307-F5A1-6014945D5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FCB6D-021A-4AE1-A08C-2A3D6DF0E5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452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A36907-5D75-488F-11BF-34FE4B2C97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BE7A6D-E814-BA36-5A34-419FDA5307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F89B8-5638-FF30-79DE-21DEC0ED4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5973-A185-48EF-A7FA-07F4D986160E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F3A6E-B6DB-0D72-30A8-0664D5CAE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B4B9B-063C-7F07-0ADA-EF71388B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FCB6D-021A-4AE1-A08C-2A3D6DF0E5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799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8F1F65-16DB-DB1C-F0FE-119511B19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90B2C-79B3-E7F4-F19F-3196D1C7D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F8FCC-FB46-E52D-E100-B8644F1F3D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155973-A185-48EF-A7FA-07F4D986160E}" type="datetimeFigureOut">
              <a:rPr lang="en-GB" smtClean="0"/>
              <a:t>31/03/2026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7A5D0-3B06-C4CE-DDDB-95A843820A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E03BAC-4C8B-1EB7-866E-F5133B187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3FCB6D-021A-4AE1-A08C-2A3D6DF0E5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66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4DB8B5-6683-5A58-4121-6D38096D81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84" r="-1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DFD547-06EB-C6EB-4407-EB59C8B833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5402" y="743447"/>
            <a:ext cx="344576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en-GB" sz="5200"/>
              <a:t>Marchés des crédits carbone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3FFBE1-A8FF-E3E1-9C93-AC7A627C56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5403" y="4629234"/>
            <a:ext cx="3445766" cy="1485319"/>
          </a:xfrm>
          <a:noFill/>
        </p:spPr>
        <p:txBody>
          <a:bodyPr>
            <a:normAutofit/>
          </a:bodyPr>
          <a:lstStyle/>
          <a:p>
            <a:pPr algn="l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15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904B11-06C9-5D8B-582F-957BA47F3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Marchés de conformité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087FF-4305-08DE-531F-6E9208497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fr-FR" sz="2200"/>
              <a:t>Marchés officiels contrôlés par les pouvoirs publics</a:t>
            </a:r>
          </a:p>
          <a:p>
            <a:r>
              <a:rPr lang="fr-FR" sz="2200"/>
              <a:t>N'existent que dans quelques pays</a:t>
            </a:r>
          </a:p>
          <a:p>
            <a:r>
              <a:rPr lang="fr-FR" sz="2200"/>
              <a:t>États-Unis (dans certains États), Union européenne, Royaume-Uni, Canada, Chine etc.</a:t>
            </a:r>
          </a:p>
          <a:p>
            <a:r>
              <a:rPr lang="fr-FR" sz="2200"/>
              <a:t>Les entreprises à fortes émissions doivent payer leurs émissions sur un marché concurrentiel où l'offre de quotas est limitée.</a:t>
            </a:r>
          </a:p>
          <a:p>
            <a:r>
              <a:rPr lang="fr-FR" sz="2200"/>
              <a:t>Si une entreprise émet plus de carbone que ne le permettent les quotas qu'elle a achetés, elle doit payer une amende.</a:t>
            </a:r>
          </a:p>
          <a:p>
            <a:r>
              <a:rPr lang="fr-FR" sz="2200"/>
              <a:t>Les quotas peuvent être échangés entre entreprises</a:t>
            </a:r>
          </a:p>
          <a:p>
            <a:r>
              <a:rPr lang="fr-FR" sz="2200"/>
              <a:t>Les crédits peuvent coûter cher, 800 dollars américains la tonne</a:t>
            </a:r>
          </a:p>
          <a:p>
            <a:r>
              <a:rPr lang="fr-FR" sz="2200"/>
              <a:t>La gouvernance est assurée par les autorités de régulation</a:t>
            </a:r>
          </a:p>
          <a:p>
            <a:endParaRPr lang="fr-FR" sz="2200"/>
          </a:p>
        </p:txBody>
      </p:sp>
    </p:spTree>
    <p:extLst>
      <p:ext uri="{BB962C8B-B14F-4D97-AF65-F5344CB8AC3E}">
        <p14:creationId xmlns:p14="http://schemas.microsoft.com/office/powerpoint/2010/main" val="1460755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7BC5C-066B-5A35-9860-B74A08A3B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Marchés</a:t>
            </a:r>
            <a:r>
              <a:rPr lang="en-GB" dirty="0"/>
              <a:t> </a:t>
            </a:r>
            <a:r>
              <a:rPr lang="en-GB" dirty="0" err="1"/>
              <a:t>volontaires</a:t>
            </a:r>
            <a:r>
              <a:rPr lang="en-GB" dirty="0"/>
              <a:t> du </a:t>
            </a:r>
            <a:r>
              <a:rPr lang="en-GB" dirty="0" err="1"/>
              <a:t>carbone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4A85F-7600-6077-C39B-5A46C3FB7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Marchés organisés par divers organismes commerciaux et du secteur tertiaire </a:t>
            </a:r>
          </a:p>
          <a:p>
            <a:r>
              <a:rPr lang="fr-FR" dirty="0"/>
              <a:t>Les principaux organismes vendant des crédits sont Verra, l'American Carbon Registry, Gold Standard et </a:t>
            </a:r>
            <a:r>
              <a:rPr lang="fr-FR" dirty="0" err="1"/>
              <a:t>Climate</a:t>
            </a:r>
            <a:r>
              <a:rPr lang="fr-FR" dirty="0"/>
              <a:t> Action Reserve </a:t>
            </a:r>
          </a:p>
          <a:p>
            <a:r>
              <a:rPr lang="en-US" altLang="en-US" dirty="0">
                <a:latin typeface="Aptos" panose="020B0004020202020204" pitchFamily="34" charset="0"/>
              </a:rPr>
              <a:t>Les </a:t>
            </a:r>
            <a:r>
              <a:rPr lang="en-US" altLang="en-US" dirty="0" err="1">
                <a:latin typeface="Aptos" panose="020B0004020202020204" pitchFamily="34" charset="0"/>
              </a:rPr>
              <a:t>acheteurs</a:t>
            </a:r>
            <a:r>
              <a:rPr lang="en-US" altLang="en-US" dirty="0">
                <a:latin typeface="Aptos" panose="020B0004020202020204" pitchFamily="34" charset="0"/>
              </a:rPr>
              <a:t> </a:t>
            </a:r>
            <a:r>
              <a:rPr lang="en-US" altLang="en-US" dirty="0" err="1">
                <a:latin typeface="Aptos" panose="020B0004020202020204" pitchFamily="34" charset="0"/>
              </a:rPr>
              <a:t>sont</a:t>
            </a:r>
            <a:r>
              <a:rPr lang="en-US" altLang="en-US" dirty="0">
                <a:latin typeface="Aptos" panose="020B0004020202020204" pitchFamily="34" charset="0"/>
              </a:rPr>
              <a:t> </a:t>
            </a:r>
            <a:r>
              <a:rPr lang="en-US" altLang="en-US" dirty="0" err="1">
                <a:latin typeface="Aptos" panose="020B0004020202020204" pitchFamily="34" charset="0"/>
              </a:rPr>
              <a:t>généralement</a:t>
            </a:r>
            <a:r>
              <a:rPr lang="en-US" altLang="en-US" dirty="0">
                <a:latin typeface="Aptos" panose="020B0004020202020204" pitchFamily="34" charset="0"/>
              </a:rPr>
              <a:t> des </a:t>
            </a:r>
            <a:r>
              <a:rPr lang="en-US" altLang="en-US" dirty="0" err="1">
                <a:latin typeface="Aptos" panose="020B0004020202020204" pitchFamily="34" charset="0"/>
              </a:rPr>
              <a:t>organisations</a:t>
            </a:r>
            <a:r>
              <a:rPr lang="en-US" altLang="en-US" dirty="0">
                <a:latin typeface="Aptos" panose="020B0004020202020204" pitchFamily="34" charset="0"/>
              </a:rPr>
              <a:t> </a:t>
            </a:r>
            <a:r>
              <a:rPr lang="en-US" altLang="en-US" dirty="0" err="1">
                <a:latin typeface="Aptos" panose="020B0004020202020204" pitchFamily="34" charset="0"/>
              </a:rPr>
              <a:t>telles</a:t>
            </a:r>
            <a:r>
              <a:rPr lang="en-US" altLang="en-US" dirty="0">
                <a:latin typeface="Aptos" panose="020B0004020202020204" pitchFamily="34" charset="0"/>
              </a:rPr>
              <a:t> </a:t>
            </a:r>
            <a:r>
              <a:rPr lang="en-US" altLang="en-US" dirty="0" err="1">
                <a:latin typeface="Aptos" panose="020B0004020202020204" pitchFamily="34" charset="0"/>
              </a:rPr>
              <a:t>que</a:t>
            </a:r>
            <a:r>
              <a:rPr lang="en-US" altLang="en-US" dirty="0">
                <a:latin typeface="Aptos" panose="020B0004020202020204" pitchFamily="34" charset="0"/>
              </a:rPr>
              <a:t> des compagnies </a:t>
            </a:r>
            <a:r>
              <a:rPr lang="en-US" altLang="en-US" dirty="0" err="1">
                <a:latin typeface="Aptos" panose="020B0004020202020204" pitchFamily="34" charset="0"/>
              </a:rPr>
              <a:t>aériennes</a:t>
            </a:r>
            <a:r>
              <a:rPr lang="en-US" altLang="en-US" dirty="0">
                <a:latin typeface="Aptos" panose="020B0004020202020204" pitchFamily="34" charset="0"/>
              </a:rPr>
              <a:t> qui </a:t>
            </a:r>
            <a:r>
              <a:rPr lang="en-US" altLang="en-US" dirty="0" err="1">
                <a:latin typeface="Aptos" panose="020B0004020202020204" pitchFamily="34" charset="0"/>
              </a:rPr>
              <a:t>cherchent</a:t>
            </a:r>
            <a:r>
              <a:rPr lang="en-US" altLang="en-US" dirty="0">
                <a:latin typeface="Aptos" panose="020B0004020202020204" pitchFamily="34" charset="0"/>
              </a:rPr>
              <a:t> à </a:t>
            </a:r>
            <a:r>
              <a:rPr lang="en-US" altLang="en-US" dirty="0" err="1">
                <a:latin typeface="Aptos" panose="020B0004020202020204" pitchFamily="34" charset="0"/>
              </a:rPr>
              <a:t>démontrer</a:t>
            </a:r>
            <a:r>
              <a:rPr lang="en-US" altLang="en-US" dirty="0">
                <a:latin typeface="Aptos" panose="020B0004020202020204" pitchFamily="34" charset="0"/>
              </a:rPr>
              <a:t> </a:t>
            </a:r>
            <a:r>
              <a:rPr lang="en-US" altLang="en-US" dirty="0" err="1">
                <a:latin typeface="Aptos" panose="020B0004020202020204" pitchFamily="34" charset="0"/>
              </a:rPr>
              <a:t>leur</a:t>
            </a:r>
            <a:r>
              <a:rPr lang="en-US" altLang="en-US" dirty="0">
                <a:latin typeface="Aptos" panose="020B0004020202020204" pitchFamily="34" charset="0"/>
              </a:rPr>
              <a:t> </a:t>
            </a:r>
            <a:r>
              <a:rPr lang="en-US" altLang="en-US" dirty="0" err="1">
                <a:latin typeface="Aptos" panose="020B0004020202020204" pitchFamily="34" charset="0"/>
              </a:rPr>
              <a:t>neutralité</a:t>
            </a:r>
            <a:r>
              <a:rPr lang="en-US" altLang="en-US" dirty="0">
                <a:latin typeface="Aptos" panose="020B0004020202020204" pitchFamily="34" charset="0"/>
              </a:rPr>
              <a:t> </a:t>
            </a:r>
            <a:r>
              <a:rPr lang="en-US" altLang="en-US" dirty="0" err="1">
                <a:latin typeface="Aptos" panose="020B0004020202020204" pitchFamily="34" charset="0"/>
              </a:rPr>
              <a:t>carbone</a:t>
            </a:r>
            <a:r>
              <a:rPr lang="en-US" altLang="en-US" dirty="0">
                <a:latin typeface="Aptos" panose="020B0004020202020204" pitchFamily="34" charset="0"/>
              </a:rPr>
              <a:t>.</a:t>
            </a:r>
          </a:p>
          <a:p>
            <a:r>
              <a:rPr lang="fr-FR" dirty="0"/>
              <a:t> Les crédits peuvent également être négociés sur certains marchés. </a:t>
            </a:r>
          </a:p>
          <a:p>
            <a:r>
              <a:rPr lang="fr-FR" dirty="0"/>
              <a:t>Une fois qu'un crédit a été utilisé pour compenser une émission, il doit être retiré et n'a plus aucune valeur. </a:t>
            </a:r>
          </a:p>
          <a:p>
            <a:r>
              <a:rPr lang="fr-FR" dirty="0"/>
              <a:t>Les crédits carbone volontaires sont vendus par unités de 1 tonne.</a:t>
            </a:r>
          </a:p>
          <a:p>
            <a:r>
              <a:rPr lang="fr-FR" dirty="0"/>
              <a:t>Deux sources d'unités de crédit.</a:t>
            </a:r>
          </a:p>
          <a:p>
            <a:pPr lvl="1"/>
            <a:r>
              <a:rPr lang="fr-FR" dirty="0"/>
              <a:t>Programmes de réduction des émissions </a:t>
            </a:r>
          </a:p>
          <a:p>
            <a:pPr lvl="1"/>
            <a:r>
              <a:rPr lang="fr-FR" dirty="0"/>
              <a:t>Programmes de capture et stockage du carbone</a:t>
            </a:r>
          </a:p>
          <a:p>
            <a:endParaRPr lang="en-GB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16A1BCF-A49F-15DF-C82D-3FC3032B5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•</a:t>
            </a:r>
          </a:p>
        </p:txBody>
      </p:sp>
    </p:spTree>
    <p:extLst>
      <p:ext uri="{BB962C8B-B14F-4D97-AF65-F5344CB8AC3E}">
        <p14:creationId xmlns:p14="http://schemas.microsoft.com/office/powerpoint/2010/main" val="2751424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7036B5-9A20-0CDA-386E-F567E7FDE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La capture et le stockage sont importants pour les forêts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B8E81-4FB8-D622-CB91-CDC0118CE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fr-FR" dirty="0"/>
              <a:t>Deux types de crédits : </a:t>
            </a:r>
          </a:p>
          <a:p>
            <a:pPr lvl="1"/>
            <a:r>
              <a:rPr lang="fr-FR" dirty="0"/>
              <a:t>Crédits liés au captage direct du carbone par la croissance des arbres (généralement revendiqués par les propriétaires ou gestionnaires forestiers) </a:t>
            </a:r>
          </a:p>
          <a:p>
            <a:pPr lvl="1"/>
            <a:r>
              <a:rPr lang="fr-FR" dirty="0"/>
              <a:t>Crédits liés aux émissions de carbone évitées grâce à la prévention de la déforestation (généralement revendiqués par les gouvernements) </a:t>
            </a:r>
          </a:p>
          <a:p>
            <a:r>
              <a:rPr lang="fr-FR" dirty="0"/>
              <a:t>Les procédures d'obtention des crédits carbone sont complexes </a:t>
            </a:r>
          </a:p>
          <a:p>
            <a:r>
              <a:rPr lang="fr-FR" dirty="0"/>
              <a:t>Les vendeurs font appel à des consultants et à des agents pour surmonter ces difficultés</a:t>
            </a:r>
          </a:p>
          <a:p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6055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101EC-BAF4-B7A8-50CF-69690446F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Problèmes</a:t>
            </a:r>
            <a:r>
              <a:rPr lang="en-GB" dirty="0"/>
              <a:t> </a:t>
            </a:r>
            <a:r>
              <a:rPr lang="en-GB" dirty="0" err="1"/>
              <a:t>liés</a:t>
            </a:r>
            <a:r>
              <a:rPr lang="en-GB" dirty="0"/>
              <a:t> au </a:t>
            </a:r>
            <a:r>
              <a:rPr lang="en-GB" dirty="0" err="1"/>
              <a:t>système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36F90-AF31-86DB-8C47-8A089A812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75632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Les investisseurs veulent des chiffres précis. </a:t>
            </a:r>
          </a:p>
          <a:p>
            <a:pPr lvl="1"/>
            <a:r>
              <a:rPr lang="fr-FR" dirty="0"/>
              <a:t>Combien de tonnes de carbone seront capturées et stockées exactement, afin qu'ils sachent exactement combien ils doivent payer. </a:t>
            </a:r>
          </a:p>
          <a:p>
            <a:r>
              <a:rPr lang="fr-FR" dirty="0"/>
              <a:t>Les forêts sont très variables, il est donc très difficile d'estimer avec précision combien de tonnes de carbone seront stockées. </a:t>
            </a:r>
          </a:p>
          <a:p>
            <a:r>
              <a:rPr lang="fr-FR" dirty="0"/>
              <a:t>Mais nous pouvons faire comme si ces chiffres étaient exacts.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3864FF-723B-E0E7-1F7E-BE4B6F763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006" y="3935896"/>
            <a:ext cx="6160980" cy="25216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1B8A9F-7A65-529C-188A-071CC7F1AEB2}"/>
              </a:ext>
            </a:extLst>
          </p:cNvPr>
          <p:cNvSpPr txBox="1"/>
          <p:nvPr/>
        </p:nvSpPr>
        <p:spPr>
          <a:xfrm>
            <a:off x="9576904" y="4616174"/>
            <a:ext cx="23456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total comporte neuf chiffres significatifs, tout comme un saldo de compte bancaire</a:t>
            </a:r>
          </a:p>
        </p:txBody>
      </p:sp>
    </p:spTree>
    <p:extLst>
      <p:ext uri="{BB962C8B-B14F-4D97-AF65-F5344CB8AC3E}">
        <p14:creationId xmlns:p14="http://schemas.microsoft.com/office/powerpoint/2010/main" val="342592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34BE7A-91B4-0FF8-6267-7775AEE9C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fr-FR" sz="4100">
                <a:solidFill>
                  <a:srgbClr val="FFFFFF"/>
                </a:solidFill>
              </a:rPr>
              <a:t>Nous utilisons des équations allométriques pour estimer le volume des arbres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D205E-9163-F424-CD9F-3E4348F0F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fr-FR" sz="2400"/>
              <a:t>y = 0,0792 × 2,7284 </a:t>
            </a:r>
          </a:p>
          <a:p>
            <a:r>
              <a:rPr lang="fr-FR" sz="2400"/>
              <a:t>Cinq chiffres significatifs </a:t>
            </a:r>
          </a:p>
          <a:p>
            <a:r>
              <a:rPr lang="fr-FR" sz="2400"/>
              <a:t>Mais l'écart statistique représente 10 % de l'estimation. </a:t>
            </a:r>
          </a:p>
          <a:p>
            <a:r>
              <a:rPr lang="fr-FR" sz="2400"/>
              <a:t> L'intervalle de confiance à 95 % est de +/- 20 % </a:t>
            </a:r>
          </a:p>
          <a:p>
            <a:r>
              <a:rPr lang="fr-FR" sz="2400"/>
              <a:t> La quantité de carbone n'est pas de 3 392 386,79 tonnes</a:t>
            </a:r>
          </a:p>
          <a:p>
            <a:r>
              <a:rPr lang="fr-FR" sz="2400"/>
              <a:t>Nous pensons qu'il se situe très probablement entre 2 700 000 tonnes et 4 000 000 tonnes. </a:t>
            </a:r>
          </a:p>
          <a:p>
            <a:r>
              <a:rPr lang="fr-FR" sz="2400"/>
              <a:t>Mais nous avons versé 500 000 dollars américains à un consultant pour qu'il effectue le calcul d'une manière qui satisfasse le bailleur de fonds.</a:t>
            </a:r>
          </a:p>
        </p:txBody>
      </p:sp>
    </p:spTree>
    <p:extLst>
      <p:ext uri="{BB962C8B-B14F-4D97-AF65-F5344CB8AC3E}">
        <p14:creationId xmlns:p14="http://schemas.microsoft.com/office/powerpoint/2010/main" val="2023545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6FEAD-4A46-3228-0A4A-D1FC2668B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en-GB" sz="3700">
                <a:solidFill>
                  <a:srgbClr val="FFFFFF"/>
                </a:solidFill>
              </a:rPr>
              <a:t>Comportement inapproprié des agents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856B5-D24D-E5A3-0A93-32ECF46EC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fr-FR" sz="2000"/>
              <a:t>Un agent a acheté des crédits pour une superficie d’un million d’hectares en Zambie en promettant à la communauté des emplois et d’autres avantages;</a:t>
            </a:r>
          </a:p>
          <a:p>
            <a:r>
              <a:rPr lang="fr-FR" sz="2000"/>
              <a:t>Il a vendu ces crédits pour 100 millions de dollars américains;</a:t>
            </a:r>
          </a:p>
          <a:p>
            <a:pPr lvl="1"/>
            <a:r>
              <a:rPr lang="fr-FR" sz="2000"/>
              <a:t>Au bout de dix ans, il avait dépensé 1 million de dollars américains pour la communauté;</a:t>
            </a:r>
          </a:p>
          <a:p>
            <a:pPr lvl="1"/>
            <a:r>
              <a:rPr lang="fr-FR" sz="2000"/>
              <a:t>Il a réalisé un bénéfice de 99 millions de dollars américains</a:t>
            </a:r>
          </a:p>
          <a:p>
            <a:r>
              <a:rPr lang="fr-FR" sz="2000"/>
              <a:t>Il s'est avéré que les hypothèses concernant la croissance des arbres étaient erronées et qu'il n'aurait dû recevoir que 3 millions de dollars américains. </a:t>
            </a:r>
          </a:p>
          <a:p>
            <a:r>
              <a:rPr lang="fr-FR" sz="2000"/>
              <a:t>Les acheteurs des crédits pensaient avoir compensé leurs émissions de carbone et être désormais à zéro net, mais en réalité, ils étaient toujours des producteurs nets de carbone.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729474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0A7E4C5C3C3E04F81DAAF8D6BE50D10" ma:contentTypeVersion="15" ma:contentTypeDescription="Skapa ett nytt dokument." ma:contentTypeScope="" ma:versionID="98c776913ecd83395fb4b0870e06f102">
  <xsd:schema xmlns:xsd="http://www.w3.org/2001/XMLSchema" xmlns:xs="http://www.w3.org/2001/XMLSchema" xmlns:p="http://schemas.microsoft.com/office/2006/metadata/properties" xmlns:ns2="dcf9d293-ec00-4f62-b6d8-103817977ce7" xmlns:ns3="c2cb3891-6c83-445a-a6d3-6e22a0529f4f" targetNamespace="http://schemas.microsoft.com/office/2006/metadata/properties" ma:root="true" ma:fieldsID="79a1c1a907c0b2a3d2f2c036a1d0f761" ns2:_="" ns3:_="">
    <xsd:import namespace="dcf9d293-ec00-4f62-b6d8-103817977ce7"/>
    <xsd:import namespace="c2cb3891-6c83-445a-a6d3-6e22a0529f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f9d293-ec00-4f62-b6d8-103817977c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Bildmarkeringar" ma:readOnly="false" ma:fieldId="{5cf76f15-5ced-4ddc-b409-7134ff3c332f}" ma:taxonomyMulti="true" ma:sspId="20ad5320-d720-457d-8cfc-0acb480297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cb3891-6c83-445a-a6d3-6e22a0529f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33946ca4-df1c-4f25-b465-d19685f91139}" ma:internalName="TaxCatchAll" ma:showField="CatchAllData" ma:web="c2cb3891-6c83-445a-a6d3-6e22a0529f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cf9d293-ec00-4f62-b6d8-103817977ce7">
      <Terms xmlns="http://schemas.microsoft.com/office/infopath/2007/PartnerControls"/>
    </lcf76f155ced4ddcb4097134ff3c332f>
    <TaxCatchAll xmlns="c2cb3891-6c83-445a-a6d3-6e22a0529f4f" xsi:nil="true"/>
  </documentManagement>
</p:properties>
</file>

<file path=customXml/itemProps1.xml><?xml version="1.0" encoding="utf-8"?>
<ds:datastoreItem xmlns:ds="http://schemas.openxmlformats.org/officeDocument/2006/customXml" ds:itemID="{FB3E2E87-BDE5-4EAA-BCAE-B91D3480DA73}"/>
</file>

<file path=customXml/itemProps2.xml><?xml version="1.0" encoding="utf-8"?>
<ds:datastoreItem xmlns:ds="http://schemas.openxmlformats.org/officeDocument/2006/customXml" ds:itemID="{A9E84ECD-A833-4BDA-A095-A951FED871E3}"/>
</file>

<file path=customXml/itemProps3.xml><?xml version="1.0" encoding="utf-8"?>
<ds:datastoreItem xmlns:ds="http://schemas.openxmlformats.org/officeDocument/2006/customXml" ds:itemID="{CEF9C9FC-1756-487C-8C2C-AFBAAB8D16CC}"/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601</Words>
  <Application>Microsoft Office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Marchés des crédits carbone</vt:lpstr>
      <vt:lpstr>Marchés de conformité</vt:lpstr>
      <vt:lpstr>Marchés volontaires du carbone</vt:lpstr>
      <vt:lpstr>La capture et le stockage sont importants pour les forêts</vt:lpstr>
      <vt:lpstr>Problèmes liés au système</vt:lpstr>
      <vt:lpstr>Nous utilisons des équations allométriques pour estimer le volume des arbres</vt:lpstr>
      <vt:lpstr>Comportement inapproprié des agents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Berty van Hensbergen</dc:creator>
  <cp:lastModifiedBy>Berty van Hensbergen</cp:lastModifiedBy>
  <cp:revision>1</cp:revision>
  <dcterms:created xsi:type="dcterms:W3CDTF">2026-03-31T13:21:58Z</dcterms:created>
  <dcterms:modified xsi:type="dcterms:W3CDTF">2026-03-31T14:49:49Z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0x010100B0A7E4C5C3C3E04F81DAAF8D6BE50D10</vt:lpwstr>
  </property>
</Properties>
</file>